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56" r:id="rId17"/>
    <p:sldId id="273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8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EE6C7-FD44-4A15-9253-6CFB6B83D4CA}" type="datetimeFigureOut">
              <a:rPr lang="en-US" smtClean="0"/>
              <a:t>12/16/2016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9BD18-3205-4CCB-BEA4-AC9B97AB6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998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EE6C7-FD44-4A15-9253-6CFB6B83D4CA}" type="datetimeFigureOut">
              <a:rPr lang="en-US" smtClean="0"/>
              <a:t>12/16/2016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9BD18-3205-4CCB-BEA4-AC9B97AB6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54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EE6C7-FD44-4A15-9253-6CFB6B83D4CA}" type="datetimeFigureOut">
              <a:rPr lang="en-US" smtClean="0"/>
              <a:t>12/16/2016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9BD18-3205-4CCB-BEA4-AC9B97AB6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69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026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EE6C7-FD44-4A15-9253-6CFB6B83D4CA}" type="datetimeFigureOut">
              <a:rPr lang="en-US" smtClean="0"/>
              <a:t>12/16/2016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9BD18-3205-4CCB-BEA4-AC9B97AB6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703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EE6C7-FD44-4A15-9253-6CFB6B83D4CA}" type="datetimeFigureOut">
              <a:rPr lang="en-US" smtClean="0"/>
              <a:t>12/16/2016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9BD18-3205-4CCB-BEA4-AC9B97AB6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85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EE6C7-FD44-4A15-9253-6CFB6B83D4CA}" type="datetimeFigureOut">
              <a:rPr lang="en-US" smtClean="0"/>
              <a:t>12/16/2016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9BD18-3205-4CCB-BEA4-AC9B97AB6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863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EE6C7-FD44-4A15-9253-6CFB6B83D4CA}" type="datetimeFigureOut">
              <a:rPr lang="en-US" smtClean="0"/>
              <a:t>12/16/2016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9BD18-3205-4CCB-BEA4-AC9B97AB6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004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EE6C7-FD44-4A15-9253-6CFB6B83D4CA}" type="datetimeFigureOut">
              <a:rPr lang="en-US" smtClean="0"/>
              <a:t>12/16/2016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9BD18-3205-4CCB-BEA4-AC9B97AB647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1"/>
            <a:ext cx="9144000" cy="1314449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28000">
                <a:schemeClr val="accent5">
                  <a:lumMod val="105000"/>
                  <a:satMod val="103000"/>
                  <a:tint val="73000"/>
                </a:schemeClr>
              </a:gs>
              <a:gs pos="100000">
                <a:schemeClr val="bg1"/>
              </a:gs>
              <a:gs pos="6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36650" y="47420"/>
            <a:ext cx="1506977" cy="6116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/>
          <a:srcRect l="3425" t="95419" r="3287" b="2865"/>
          <a:stretch/>
        </p:blipFill>
        <p:spPr>
          <a:xfrm>
            <a:off x="32952" y="659027"/>
            <a:ext cx="5544065" cy="164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ction Button: Home 7">
            <a:hlinkClick r:id="rId4" action="ppaction://hlinksldjump" highlightClick="1"/>
          </p:cNvPr>
          <p:cNvSpPr/>
          <p:nvPr userDrawn="1"/>
        </p:nvSpPr>
        <p:spPr>
          <a:xfrm>
            <a:off x="8719457" y="6356351"/>
            <a:ext cx="367393" cy="365125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597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EE6C7-FD44-4A15-9253-6CFB6B83D4CA}" type="datetimeFigureOut">
              <a:rPr lang="en-US" smtClean="0"/>
              <a:t>12/16/2016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9BD18-3205-4CCB-BEA4-AC9B97AB6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761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EE6C7-FD44-4A15-9253-6CFB6B83D4CA}" type="datetimeFigureOut">
              <a:rPr lang="en-US" smtClean="0"/>
              <a:t>12/16/2016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9BD18-3205-4CCB-BEA4-AC9B97AB6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828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6EE6C7-FD44-4A15-9253-6CFB6B83D4CA}" type="datetimeFigureOut">
              <a:rPr lang="en-US" smtClean="0"/>
              <a:t>12/16/2016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E9BD18-3205-4CCB-BEA4-AC9B97AB6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08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11" Type="http://schemas.openxmlformats.org/officeDocument/2006/relationships/slide" Target="slide12.xml"/><Relationship Id="rId5" Type="http://schemas.openxmlformats.org/officeDocument/2006/relationships/slide" Target="slide6.xml"/><Relationship Id="rId10" Type="http://schemas.openxmlformats.org/officeDocument/2006/relationships/slide" Target="slide11.xml"/><Relationship Id="rId4" Type="http://schemas.openxmlformats.org/officeDocument/2006/relationships/slide" Target="slide5.xml"/><Relationship Id="rId9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370606" y="654692"/>
            <a:ext cx="4267200" cy="1031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 &amp; Care</a:t>
            </a:r>
            <a:endParaRPr kumimoji="0" lang="en-US" alt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BankGothic Lt BT" panose="020B060702020306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 Rental Company</a:t>
            </a:r>
            <a:endParaRPr kumimoji="0" lang="en-US" alt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Picture 1" descr="Image result for Car &amp; Care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283" y="2067741"/>
            <a:ext cx="3333750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586546" y="3802289"/>
            <a:ext cx="1901225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Car Rental System</a:t>
            </a:r>
            <a:endParaRPr kumimoji="0" lang="en-US" alt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BY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5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Omar Akbar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Jaykumar</a:t>
            </a:r>
            <a:r>
              <a:rPr lang="en-US" altLang="en-US" sz="1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altLang="en-US" sz="1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Ahir</a:t>
            </a:r>
            <a:endParaRPr lang="en-US" altLang="en-US" sz="15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Javid</a:t>
            </a:r>
            <a:r>
              <a:rPr lang="en-US" altLang="en-US" sz="1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altLang="en-US" sz="1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Niftaliyev</a:t>
            </a:r>
            <a:endParaRPr lang="en-US" altLang="en-US" sz="15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Aslan</a:t>
            </a:r>
            <a:r>
              <a:rPr lang="en-US" altLang="en-US" sz="1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altLang="en-US" sz="1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Mirsakiyev</a:t>
            </a:r>
            <a:endParaRPr lang="en-US" altLang="en-US" sz="15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4316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349" y="149556"/>
            <a:ext cx="2807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Design Class Diagram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"/>
          <a:srcRect l="-3029" t="-1676" r="-2164" b="-1600"/>
          <a:stretch/>
        </p:blipFill>
        <p:spPr>
          <a:xfrm>
            <a:off x="1449859" y="1178010"/>
            <a:ext cx="5371071" cy="535900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4" name="TextBox 33"/>
          <p:cNvSpPr txBox="1"/>
          <p:nvPr/>
        </p:nvSpPr>
        <p:spPr>
          <a:xfrm>
            <a:off x="7175157" y="3270421"/>
            <a:ext cx="1520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Controllers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Methods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5404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349" y="149556"/>
            <a:ext cx="2468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Sequence Diagram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08" y="1124888"/>
            <a:ext cx="7468247" cy="5432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ounded Rectangular Callout 5"/>
          <p:cNvSpPr/>
          <p:nvPr/>
        </p:nvSpPr>
        <p:spPr>
          <a:xfrm>
            <a:off x="280087" y="1976308"/>
            <a:ext cx="650274" cy="581025"/>
          </a:xfrm>
          <a:prstGeom prst="wedgeRoundRectCallout">
            <a:avLst>
              <a:gd name="adj1" fmla="val 74995"/>
              <a:gd name="adj2" fmla="val -99097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Actors</a:t>
            </a:r>
            <a:endParaRPr lang="en-US" sz="1200" b="1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2602295" y="2095757"/>
            <a:ext cx="791694" cy="326168"/>
          </a:xfrm>
          <a:prstGeom prst="wedgeRoundRectCallout">
            <a:avLst>
              <a:gd name="adj1" fmla="val -57796"/>
              <a:gd name="adj2" fmla="val -186829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Viewers</a:t>
            </a:r>
            <a:endParaRPr lang="en-US" sz="1200" b="1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3980502" y="3224341"/>
            <a:ext cx="935857" cy="326168"/>
          </a:xfrm>
          <a:prstGeom prst="wedgeRoundRectCallout">
            <a:avLst>
              <a:gd name="adj1" fmla="val -63077"/>
              <a:gd name="adj2" fmla="val -527791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Controllers</a:t>
            </a:r>
            <a:endParaRPr lang="en-US" sz="1200" b="1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5312541" y="3224341"/>
            <a:ext cx="935857" cy="326168"/>
          </a:xfrm>
          <a:prstGeom prst="wedgeRoundRectCallout">
            <a:avLst>
              <a:gd name="adj1" fmla="val -64838"/>
              <a:gd name="adj2" fmla="val -530316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Classes</a:t>
            </a:r>
            <a:endParaRPr lang="en-US" sz="1200" b="1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6557319" y="4028303"/>
            <a:ext cx="967945" cy="473676"/>
          </a:xfrm>
          <a:prstGeom prst="wedgeRoundRectCallout">
            <a:avLst>
              <a:gd name="adj1" fmla="val 856"/>
              <a:gd name="adj2" fmla="val 234533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Messages</a:t>
            </a:r>
            <a:endParaRPr lang="en-US" sz="1100" b="1" dirty="0" smtClean="0"/>
          </a:p>
          <a:p>
            <a:pPr algn="ctr"/>
            <a:r>
              <a:rPr lang="en-US" sz="1050" b="1" dirty="0" smtClean="0"/>
              <a:t>(</a:t>
            </a:r>
            <a:r>
              <a:rPr lang="en-US" sz="1050" b="1" dirty="0"/>
              <a:t>m</a:t>
            </a:r>
            <a:r>
              <a:rPr lang="en-US" sz="1050" b="1" dirty="0" smtClean="0"/>
              <a:t>ethods)</a:t>
            </a:r>
            <a:endParaRPr lang="en-US" sz="1050" b="1" dirty="0"/>
          </a:p>
        </p:txBody>
      </p:sp>
      <p:sp>
        <p:nvSpPr>
          <p:cNvPr id="11" name="Rounded Rectangular Callout 10"/>
          <p:cNvSpPr/>
          <p:nvPr/>
        </p:nvSpPr>
        <p:spPr>
          <a:xfrm>
            <a:off x="4155988" y="4125731"/>
            <a:ext cx="826273" cy="473676"/>
          </a:xfrm>
          <a:prstGeom prst="wedgeRoundRectCallout">
            <a:avLst>
              <a:gd name="adj1" fmla="val -79898"/>
              <a:gd name="adj2" fmla="val 4968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Loops</a:t>
            </a:r>
            <a:endParaRPr 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43140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349" y="149556"/>
            <a:ext cx="1571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Mock-up UI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480" y="1153299"/>
            <a:ext cx="4204843" cy="54377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529" y="1408670"/>
            <a:ext cx="3136060" cy="201351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9529" y="4011828"/>
            <a:ext cx="3232346" cy="217478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TextBox 15"/>
          <p:cNvSpPr txBox="1"/>
          <p:nvPr/>
        </p:nvSpPr>
        <p:spPr>
          <a:xfrm>
            <a:off x="7878068" y="1070116"/>
            <a:ext cx="7938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Lt BT" panose="020B0607020203060204" pitchFamily="34" charset="0"/>
              </a:rPr>
              <a:t>Login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Lt BT" panose="020B060702020306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23159" y="3673274"/>
            <a:ext cx="1584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Lt BT" panose="020B0607020203060204" pitchFamily="34" charset="0"/>
              </a:rPr>
              <a:t>Registration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63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349" y="149556"/>
            <a:ext cx="1571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Mock-up UI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29883" y="963024"/>
            <a:ext cx="1511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Lt BT" panose="020B0607020203060204" pitchFamily="34" charset="0"/>
              </a:rPr>
              <a:t>Reservation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Lt BT" panose="020B060702020306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181" y="1301578"/>
            <a:ext cx="4014318" cy="52486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622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349" y="149556"/>
            <a:ext cx="1571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Mock-up UI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3349" y="1038943"/>
            <a:ext cx="1234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Lt BT" panose="020B0607020203060204" pitchFamily="34" charset="0"/>
              </a:rPr>
              <a:t>Checkout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Lt BT" panose="020B060702020306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70" y="1377497"/>
            <a:ext cx="3988392" cy="52183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368" y="1377497"/>
            <a:ext cx="3000381" cy="39441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4388192" y="1038943"/>
            <a:ext cx="1072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Lt BT" panose="020B0607020203060204" pitchFamily="34" charset="0"/>
              </a:rPr>
              <a:t>Payment</a:t>
            </a:r>
            <a:endParaRPr lang="en-US" sz="16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Lt BT" panose="020B060702020306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860" y="4687330"/>
            <a:ext cx="1952090" cy="15096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7669943" y="4410331"/>
            <a:ext cx="1195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Lt BT" panose="020B0607020203060204" pitchFamily="34" charset="0"/>
              </a:rPr>
              <a:t>Cancelation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0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349" y="149556"/>
            <a:ext cx="1571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Mock-up UI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7661" y="947523"/>
            <a:ext cx="13837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Lt BT" panose="020B0607020203060204" pitchFamily="34" charset="0"/>
              </a:rPr>
              <a:t>Sale Report</a:t>
            </a:r>
            <a:endParaRPr lang="en-US" sz="14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Lt BT" panose="020B060702020306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02" y="1255300"/>
            <a:ext cx="2449066" cy="31303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876" y="1255300"/>
            <a:ext cx="2417822" cy="31303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3365009" y="947523"/>
            <a:ext cx="1784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Lt BT" panose="020B0607020203060204" pitchFamily="34" charset="0"/>
              </a:rPr>
              <a:t>Accident Report</a:t>
            </a:r>
            <a:endParaRPr lang="en-US" sz="14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Lt BT" panose="020B060702020306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705" y="1255300"/>
            <a:ext cx="2462029" cy="31303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5940565" y="947523"/>
            <a:ext cx="2191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Lt BT" panose="020B0607020203060204" pitchFamily="34" charset="0"/>
              </a:rPr>
              <a:t>Performance Report</a:t>
            </a:r>
            <a:endParaRPr lang="en-US" sz="14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Lt BT" panose="020B060702020306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8635" t="18046" r="1993"/>
          <a:stretch/>
        </p:blipFill>
        <p:spPr>
          <a:xfrm>
            <a:off x="3423497" y="4726408"/>
            <a:ext cx="2443170" cy="18144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3897121" y="4454732"/>
            <a:ext cx="1495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nkGothic Lt BT" panose="020B0607020203060204" pitchFamily="34" charset="0"/>
              </a:rPr>
              <a:t>Booking Report</a:t>
            </a:r>
            <a:endParaRPr lang="en-US" sz="1200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nkGothic Lt BT" panose="020B0607020203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831" y="1480235"/>
            <a:ext cx="4179113" cy="4619801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91014" y="0"/>
            <a:ext cx="27606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High 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Level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oftware </a:t>
            </a:r>
          </a:p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rchitecture Diagram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7480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/>
          <p:cNvSpPr txBox="1"/>
          <p:nvPr/>
        </p:nvSpPr>
        <p:spPr>
          <a:xfrm>
            <a:off x="168712" y="189470"/>
            <a:ext cx="334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Component &amp; Deployment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962" y="1337345"/>
            <a:ext cx="6439687" cy="512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9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olded Corner 33"/>
          <p:cNvSpPr/>
          <p:nvPr/>
        </p:nvSpPr>
        <p:spPr>
          <a:xfrm>
            <a:off x="4954602" y="4468616"/>
            <a:ext cx="2609385" cy="1281232"/>
          </a:xfrm>
          <a:prstGeom prst="foldedCorner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olded Corner 30"/>
          <p:cNvSpPr/>
          <p:nvPr/>
        </p:nvSpPr>
        <p:spPr>
          <a:xfrm>
            <a:off x="3419893" y="3018099"/>
            <a:ext cx="3590505" cy="1090011"/>
          </a:xfrm>
          <a:prstGeom prst="foldedCorner">
            <a:avLst/>
          </a:prstGeom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olded Corner 27"/>
          <p:cNvSpPr/>
          <p:nvPr/>
        </p:nvSpPr>
        <p:spPr>
          <a:xfrm>
            <a:off x="3419894" y="1357659"/>
            <a:ext cx="1837905" cy="1090011"/>
          </a:xfrm>
          <a:prstGeom prst="foldedCorner">
            <a:avLst/>
          </a:prstGeom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779814" y="1262586"/>
            <a:ext cx="1280160" cy="128016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2729203" y="1610278"/>
            <a:ext cx="13813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Preliminary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6" name="Oval 5"/>
          <p:cNvSpPr/>
          <p:nvPr/>
        </p:nvSpPr>
        <p:spPr>
          <a:xfrm>
            <a:off x="2780998" y="2977650"/>
            <a:ext cx="1280160" cy="128016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2730387" y="3325342"/>
            <a:ext cx="13813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Analysis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8" name="Oval 7"/>
          <p:cNvSpPr/>
          <p:nvPr/>
        </p:nvSpPr>
        <p:spPr>
          <a:xfrm>
            <a:off x="4376565" y="4469689"/>
            <a:ext cx="1280160" cy="128016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4325954" y="4817381"/>
            <a:ext cx="13813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Design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10" name="Oval 9"/>
          <p:cNvSpPr/>
          <p:nvPr/>
        </p:nvSpPr>
        <p:spPr>
          <a:xfrm>
            <a:off x="1239754" y="4469689"/>
            <a:ext cx="1280160" cy="128016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1111655" y="4883283"/>
            <a:ext cx="15363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Implementation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15" name="Freeform 14"/>
          <p:cNvSpPr/>
          <p:nvPr/>
        </p:nvSpPr>
        <p:spPr>
          <a:xfrm>
            <a:off x="4155531" y="3576597"/>
            <a:ext cx="799071" cy="790832"/>
          </a:xfrm>
          <a:custGeom>
            <a:avLst/>
            <a:gdLst>
              <a:gd name="connsiteX0" fmla="*/ 0 w 799071"/>
              <a:gd name="connsiteY0" fmla="*/ 0 h 790832"/>
              <a:gd name="connsiteX1" fmla="*/ 502508 w 799071"/>
              <a:gd name="connsiteY1" fmla="*/ 296562 h 790832"/>
              <a:gd name="connsiteX2" fmla="*/ 799071 w 799071"/>
              <a:gd name="connsiteY2" fmla="*/ 790832 h 79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9071" h="790832">
                <a:moveTo>
                  <a:pt x="0" y="0"/>
                </a:moveTo>
                <a:cubicBezTo>
                  <a:pt x="184665" y="82378"/>
                  <a:pt x="369330" y="164757"/>
                  <a:pt x="502508" y="296562"/>
                </a:cubicBezTo>
                <a:cubicBezTo>
                  <a:pt x="635686" y="428367"/>
                  <a:pt x="717378" y="609599"/>
                  <a:pt x="799071" y="790832"/>
                </a:cubicBezTo>
              </a:path>
            </a:pathLst>
          </a:custGeom>
          <a:noFill/>
          <a:ln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2145497" y="5749848"/>
            <a:ext cx="2636108" cy="289988"/>
          </a:xfrm>
          <a:custGeom>
            <a:avLst/>
            <a:gdLst>
              <a:gd name="connsiteX0" fmla="*/ 2636108 w 2636108"/>
              <a:gd name="connsiteY0" fmla="*/ 24714 h 214310"/>
              <a:gd name="connsiteX1" fmla="*/ 1318054 w 2636108"/>
              <a:gd name="connsiteY1" fmla="*/ 214184 h 214310"/>
              <a:gd name="connsiteX2" fmla="*/ 0 w 2636108"/>
              <a:gd name="connsiteY2" fmla="*/ 0 h 214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6108" h="214310">
                <a:moveTo>
                  <a:pt x="2636108" y="24714"/>
                </a:moveTo>
                <a:cubicBezTo>
                  <a:pt x="2196756" y="121508"/>
                  <a:pt x="1757405" y="218303"/>
                  <a:pt x="1318054" y="214184"/>
                </a:cubicBezTo>
                <a:cubicBezTo>
                  <a:pt x="878703" y="210065"/>
                  <a:pt x="439351" y="105032"/>
                  <a:pt x="0" y="0"/>
                </a:cubicBezTo>
              </a:path>
            </a:pathLst>
          </a:custGeom>
          <a:noFill/>
          <a:ln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 flipH="1">
            <a:off x="1840698" y="3576597"/>
            <a:ext cx="839077" cy="790832"/>
          </a:xfrm>
          <a:custGeom>
            <a:avLst/>
            <a:gdLst>
              <a:gd name="connsiteX0" fmla="*/ 0 w 799071"/>
              <a:gd name="connsiteY0" fmla="*/ 0 h 790832"/>
              <a:gd name="connsiteX1" fmla="*/ 502508 w 799071"/>
              <a:gd name="connsiteY1" fmla="*/ 296562 h 790832"/>
              <a:gd name="connsiteX2" fmla="*/ 799071 w 799071"/>
              <a:gd name="connsiteY2" fmla="*/ 790832 h 79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9071" h="790832">
                <a:moveTo>
                  <a:pt x="0" y="0"/>
                </a:moveTo>
                <a:cubicBezTo>
                  <a:pt x="184665" y="82378"/>
                  <a:pt x="369330" y="164757"/>
                  <a:pt x="502508" y="296562"/>
                </a:cubicBezTo>
                <a:cubicBezTo>
                  <a:pt x="635686" y="428367"/>
                  <a:pt x="717378" y="609599"/>
                  <a:pt x="799071" y="790832"/>
                </a:cubicBezTo>
              </a:path>
            </a:pathLst>
          </a:custGeom>
          <a:noFill/>
          <a:ln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>
            <a:stCxn id="4" idx="4"/>
            <a:endCxn id="6" idx="0"/>
          </p:cNvCxnSpPr>
          <p:nvPr/>
        </p:nvCxnSpPr>
        <p:spPr>
          <a:xfrm>
            <a:off x="3419894" y="2542746"/>
            <a:ext cx="1184" cy="434904"/>
          </a:xfrm>
          <a:prstGeom prst="straightConnector1">
            <a:avLst/>
          </a:pr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TextBox 20"/>
          <p:cNvSpPr txBox="1"/>
          <p:nvPr/>
        </p:nvSpPr>
        <p:spPr>
          <a:xfrm>
            <a:off x="0" y="161656"/>
            <a:ext cx="4079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Software Development Lifecycle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073984" y="1447713"/>
            <a:ext cx="10490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chemeClr val="accent2">
                    <a:lumMod val="50000"/>
                  </a:schemeClr>
                </a:solidFill>
                <a:hlinkClick r:id="rId2" action="ppaction://hlinksldjump"/>
              </a:rPr>
              <a:t>Vision</a:t>
            </a:r>
            <a:endParaRPr lang="en-US" sz="1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chemeClr val="accent2">
                    <a:lumMod val="50000"/>
                  </a:schemeClr>
                </a:solidFill>
                <a:hlinkClick r:id="rId3" action="ppaction://hlinksldjump"/>
              </a:rPr>
              <a:t>Benefits</a:t>
            </a:r>
            <a:endParaRPr lang="en-US" sz="1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chemeClr val="accent2">
                    <a:lumMod val="50000"/>
                  </a:schemeClr>
                </a:solidFill>
                <a:hlinkClick r:id="rId4" action="ppaction://hlinksldjump"/>
              </a:rPr>
              <a:t>Capabilities</a:t>
            </a:r>
            <a:endParaRPr lang="en-US" sz="1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chemeClr val="accent2">
                    <a:lumMod val="50000"/>
                  </a:schemeClr>
                </a:solidFill>
                <a:hlinkClick r:id="rId5" action="ppaction://hlinksldjump"/>
              </a:rPr>
              <a:t>Subsystems</a:t>
            </a:r>
            <a:endParaRPr lang="en-US" sz="1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781605" y="3079120"/>
            <a:ext cx="19830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chemeClr val="accent2">
                    <a:lumMod val="50000"/>
                  </a:schemeClr>
                </a:solidFill>
                <a:hlinkClick r:id="rId6" action="ppaction://hlinksldjump"/>
              </a:rPr>
              <a:t>Use Case &amp; Users Stories</a:t>
            </a:r>
            <a:endParaRPr lang="en-US" sz="1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2">
                    <a:lumMod val="50000"/>
                  </a:schemeClr>
                </a:solidFill>
                <a:hlinkClick r:id="rId7" action="ppaction://hlinksldjump"/>
              </a:rPr>
              <a:t>Domain Class Diagram</a:t>
            </a:r>
            <a:endParaRPr lang="en-US" sz="1200" b="1" dirty="0">
              <a:solidFill>
                <a:schemeClr val="accent2">
                  <a:lumMod val="50000"/>
                </a:schemeClr>
              </a:solidFill>
            </a:endParaRPr>
          </a:p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chemeClr val="accent2">
                    <a:lumMod val="50000"/>
                  </a:schemeClr>
                </a:solidFill>
              </a:rPr>
              <a:t>System Sequence Diagram</a:t>
            </a:r>
          </a:p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chemeClr val="accent2">
                    <a:lumMod val="50000"/>
                  </a:schemeClr>
                </a:solidFill>
              </a:rPr>
              <a:t>Activity Diagrams</a:t>
            </a:r>
            <a:endParaRPr lang="en-US" sz="12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628967" y="4416734"/>
            <a:ext cx="1661160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chemeClr val="accent2">
                    <a:lumMod val="50000"/>
                  </a:schemeClr>
                </a:solidFill>
                <a:hlinkClick r:id="rId8" action="ppaction://hlinksldjump"/>
              </a:rPr>
              <a:t>CRC</a:t>
            </a:r>
            <a:endParaRPr lang="en-US" sz="1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chemeClr val="accent2">
                    <a:lumMod val="50000"/>
                  </a:schemeClr>
                </a:solidFill>
                <a:hlinkClick r:id="rId9" action="ppaction://hlinksldjump"/>
              </a:rPr>
              <a:t>Design Class Diagram</a:t>
            </a:r>
            <a:endParaRPr lang="en-US" sz="1200" b="1" dirty="0">
              <a:solidFill>
                <a:schemeClr val="accent2">
                  <a:lumMod val="50000"/>
                </a:schemeClr>
              </a:solidFill>
            </a:endParaRPr>
          </a:p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chemeClr val="accent2">
                    <a:lumMod val="50000"/>
                  </a:schemeClr>
                </a:solidFill>
                <a:hlinkClick r:id="rId10" action="ppaction://hlinksldjump"/>
              </a:rPr>
              <a:t>Sequence Diagram</a:t>
            </a:r>
            <a:endParaRPr lang="en-US" sz="1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chemeClr val="accent2">
                    <a:lumMod val="50000"/>
                  </a:schemeClr>
                </a:solidFill>
              </a:rPr>
              <a:t>State Diagram</a:t>
            </a:r>
          </a:p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chemeClr val="accent2">
                    <a:lumMod val="50000"/>
                  </a:schemeClr>
                </a:solidFill>
              </a:rPr>
              <a:t>ER Diagram</a:t>
            </a:r>
          </a:p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chemeClr val="accent2">
                    <a:lumMod val="50000"/>
                  </a:schemeClr>
                </a:solidFill>
                <a:hlinkClick r:id="rId11" action="ppaction://hlinksldjump"/>
              </a:rPr>
              <a:t>UI Design</a:t>
            </a:r>
            <a:endParaRPr lang="en-US" sz="1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119063" indent="-119063">
              <a:buFont typeface="Arial" panose="020B0604020202020204" pitchFamily="34" charset="0"/>
              <a:buChar char="•"/>
            </a:pPr>
            <a:r>
              <a:rPr lang="en-US" sz="1200" b="1" dirty="0" smtClean="0">
                <a:solidFill>
                  <a:schemeClr val="accent2">
                    <a:lumMod val="50000"/>
                  </a:schemeClr>
                </a:solidFill>
              </a:rPr>
              <a:t>System Architecture</a:t>
            </a:r>
            <a:endParaRPr lang="en-US" sz="12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71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2465" y="112229"/>
            <a:ext cx="22797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Car &amp; Care Vision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05697" y="1707452"/>
            <a:ext cx="593536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Problem: </a:t>
            </a:r>
          </a:p>
          <a:p>
            <a:r>
              <a:rPr lang="en-US" dirty="0"/>
              <a:t>Car &amp; Care is a new car rental company that is missing the basic IT infrastructure to manage new operations such as booking, registration, quotation, payment, supply and check-out. As the company is in early phase, it wants to attract new customers and streamline transactions. 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Needs:</a:t>
            </a:r>
          </a:p>
          <a:p>
            <a:r>
              <a:rPr lang="en-US" dirty="0"/>
              <a:t>The company needs a web application that manages the company main activities and allow customers, employees, managements to share information and handle all transactions related to the business.</a:t>
            </a:r>
          </a:p>
        </p:txBody>
      </p:sp>
    </p:spTree>
    <p:extLst>
      <p:ext uri="{BB962C8B-B14F-4D97-AF65-F5344CB8AC3E}">
        <p14:creationId xmlns:p14="http://schemas.microsoft.com/office/powerpoint/2010/main" val="1702711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799" y="1542177"/>
            <a:ext cx="855911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Streamline </a:t>
            </a:r>
            <a:r>
              <a:rPr lang="en-US" dirty="0"/>
              <a:t>the car rental process and help in expanding Car &amp; Care operation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Generate </a:t>
            </a:r>
            <a:r>
              <a:rPr lang="en-US" dirty="0"/>
              <a:t>a cohesive and efficient business environment where customers, employees and managers are all integrated under the same umbrella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Optimize </a:t>
            </a:r>
            <a:r>
              <a:rPr lang="en-US" dirty="0"/>
              <a:t>IT investments and achieve a faster ROI without significant overhead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Enhance </a:t>
            </a:r>
            <a:r>
              <a:rPr lang="en-US" dirty="0"/>
              <a:t>business relations between the company and its customers though a tight and automated feedback 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Empower </a:t>
            </a:r>
            <a:r>
              <a:rPr lang="en-US" dirty="0"/>
              <a:t>managers with proper reporting system to enhance decision making process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Ensure </a:t>
            </a:r>
            <a:r>
              <a:rPr lang="en-US" dirty="0"/>
              <a:t>all company’s operations are governed by same standards and regulations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799" y="178131"/>
            <a:ext cx="22797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Business Benefits</a:t>
            </a:r>
          </a:p>
        </p:txBody>
      </p:sp>
    </p:spTree>
    <p:extLst>
      <p:ext uri="{BB962C8B-B14F-4D97-AF65-F5344CB8AC3E}">
        <p14:creationId xmlns:p14="http://schemas.microsoft.com/office/powerpoint/2010/main" val="2775417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799" y="178131"/>
            <a:ext cx="2537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System Capabilities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27222" y="1288347"/>
            <a:ext cx="7331675" cy="5035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Capture </a:t>
            </a:r>
            <a:r>
              <a:rPr lang="en-US" dirty="0"/>
              <a:t>and maintain company’s assets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Handle </a:t>
            </a:r>
            <a:r>
              <a:rPr lang="en-US" dirty="0"/>
              <a:t>all major business transactions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Provide </a:t>
            </a:r>
            <a:r>
              <a:rPr lang="en-US" dirty="0"/>
              <a:t>a customer-oriented user interface for booking management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Offer </a:t>
            </a:r>
            <a:r>
              <a:rPr lang="en-US" dirty="0"/>
              <a:t>statistical reports about sales, bookings, accidents, feedbacks and vehicles performance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Allow </a:t>
            </a:r>
            <a:r>
              <a:rPr lang="en-US" dirty="0"/>
              <a:t>users’ feedbacks and ratings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Provide </a:t>
            </a:r>
            <a:r>
              <a:rPr lang="en-US" dirty="0"/>
              <a:t>a back-end admiration capability to manage inventories, bookings, users and backup/restore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Offer </a:t>
            </a:r>
            <a:r>
              <a:rPr lang="en-US" dirty="0"/>
              <a:t>a detailed search engine for inventory and company’s resources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Provide </a:t>
            </a:r>
            <a:r>
              <a:rPr lang="en-US" dirty="0"/>
              <a:t>a single-point-of-access for all company’s activities from front counter control to back office management.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Access </a:t>
            </a:r>
            <a:r>
              <a:rPr lang="en-US" dirty="0"/>
              <a:t>business information and resources from anywhere</a:t>
            </a:r>
          </a:p>
        </p:txBody>
      </p:sp>
    </p:spTree>
    <p:extLst>
      <p:ext uri="{BB962C8B-B14F-4D97-AF65-F5344CB8AC3E}">
        <p14:creationId xmlns:p14="http://schemas.microsoft.com/office/powerpoint/2010/main" val="1608754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799" y="178131"/>
            <a:ext cx="22829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Main Subsystems</a:t>
            </a:r>
            <a:endParaRPr lang="en-US" sz="2000" dirty="0">
              <a:solidFill>
                <a:schemeClr val="accent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21957" y="1961282"/>
            <a:ext cx="331572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Inventory Management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Rate </a:t>
            </a:r>
            <a:r>
              <a:rPr lang="en-US" dirty="0"/>
              <a:t>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Booking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Cancellation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Registration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Check-out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Check-in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Login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Payment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Review/Feedback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Reports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Claims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Loyalty </a:t>
            </a:r>
            <a:r>
              <a:rPr lang="en-US" dirty="0"/>
              <a:t>Management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5585255" y="3229908"/>
            <a:ext cx="23642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Booking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Cancellation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Check-out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Login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Reports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1957" y="1458098"/>
            <a:ext cx="1289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solidFill>
                  <a:schemeClr val="accent2">
                    <a:lumMod val="50000"/>
                  </a:schemeClr>
                </a:solidFill>
              </a:rPr>
              <a:t>Total Vision</a:t>
            </a:r>
            <a:endParaRPr lang="en-US" b="1" u="sng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85255" y="2697892"/>
            <a:ext cx="1818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solidFill>
                  <a:schemeClr val="accent2">
                    <a:lumMod val="50000"/>
                  </a:schemeClr>
                </a:solidFill>
              </a:rPr>
              <a:t>Phase One Scope</a:t>
            </a:r>
            <a:endParaRPr lang="en-US" b="1" u="sng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40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799" y="178131"/>
            <a:ext cx="3145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Use Case &amp; Users Stories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276354"/>
              </p:ext>
            </p:extLst>
          </p:nvPr>
        </p:nvGraphicFramePr>
        <p:xfrm>
          <a:off x="304799" y="1112176"/>
          <a:ext cx="5919470" cy="2054733"/>
        </p:xfrm>
        <a:graphic>
          <a:graphicData uri="http://schemas.openxmlformats.org/drawingml/2006/table">
            <a:tbl>
              <a:tblPr firstRow="1" firstCol="1" bandRow="1"/>
              <a:tblGrid>
                <a:gridCol w="5919470"/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Reserve Vehicle – User Story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User Story: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As a customer, my personal goal is to reserve a vehicle as soon as it is available in a correct manner to meet the criteria.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Acceptance Criteria: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 login/registration option has to popup before booking.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Vehicles are searchable by categories.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Vehicles details are shown when a preferable vehicle is selected from a list.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Ability to provide credit card information at booking.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Reservation confirmation to be sent by email/SMS.</a:t>
                      </a:r>
                    </a:p>
                    <a:p>
                      <a:pPr marL="342900" marR="0" lvl="0" indent="-34290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Print the reservation confirmation.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710" y="2767912"/>
            <a:ext cx="4187127" cy="386248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ube 8"/>
          <p:cNvSpPr/>
          <p:nvPr/>
        </p:nvSpPr>
        <p:spPr>
          <a:xfrm>
            <a:off x="1016651" y="4135395"/>
            <a:ext cx="1721708" cy="1392195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mage result for three arrows 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7" r="36389"/>
          <a:stretch/>
        </p:blipFill>
        <p:spPr bwMode="auto">
          <a:xfrm>
            <a:off x="1381717" y="5690253"/>
            <a:ext cx="870297" cy="50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Image result for three arrows 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28" r="71934" b="3428"/>
          <a:stretch/>
        </p:blipFill>
        <p:spPr bwMode="auto">
          <a:xfrm>
            <a:off x="99585" y="5459555"/>
            <a:ext cx="864783" cy="48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Image result for three arrows 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24"/>
          <a:stretch/>
        </p:blipFill>
        <p:spPr bwMode="auto">
          <a:xfrm>
            <a:off x="2636107" y="5472116"/>
            <a:ext cx="776625" cy="47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238436" y="4677484"/>
            <a:ext cx="1016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</a:t>
            </a:r>
          </a:p>
          <a:p>
            <a:pPr algn="ctr"/>
            <a:r>
              <a:rPr 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007617" y="3830596"/>
            <a:ext cx="2015671" cy="1696994"/>
            <a:chOff x="1007617" y="3830596"/>
            <a:chExt cx="2015671" cy="169699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/>
            <a:srcRect r="4742"/>
            <a:stretch/>
          </p:blipFill>
          <p:spPr>
            <a:xfrm>
              <a:off x="1016651" y="4490898"/>
              <a:ext cx="1347608" cy="1036692"/>
            </a:xfrm>
            <a:prstGeom prst="rect">
              <a:avLst/>
            </a:prstGeom>
          </p:spPr>
        </p:pic>
        <p:pic>
          <p:nvPicPr>
            <p:cNvPr id="14" name="Picture 13" descr="Screen Clippi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1622" y="4357818"/>
              <a:ext cx="921666" cy="98854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isometricOffAxis2Right">
                <a:rot lat="1200000" lon="17400000" rev="0"/>
              </a:camera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grpSp>
          <p:nvGrpSpPr>
            <p:cNvPr id="17" name="Group 16"/>
            <p:cNvGrpSpPr/>
            <p:nvPr/>
          </p:nvGrpSpPr>
          <p:grpSpPr>
            <a:xfrm>
              <a:off x="1107269" y="3830596"/>
              <a:ext cx="1528838" cy="947351"/>
              <a:chOff x="-1707237" y="868150"/>
              <a:chExt cx="3529329" cy="4009585"/>
            </a:xfrm>
            <a:scene3d>
              <a:camera prst="isometricOffAxis2Top">
                <a:rot lat="18000000" lon="3207254" rev="18600000"/>
              </a:camera>
              <a:lightRig rig="threePt" dir="t"/>
            </a:scene3d>
          </p:grpSpPr>
          <p:sp>
            <p:nvSpPr>
              <p:cNvPr id="16" name="Rectangle 15"/>
              <p:cNvSpPr/>
              <p:nvPr/>
            </p:nvSpPr>
            <p:spPr>
              <a:xfrm>
                <a:off x="-1654763" y="868150"/>
                <a:ext cx="3476855" cy="39294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707237" y="933744"/>
                <a:ext cx="3479572" cy="3943991"/>
              </a:xfrm>
              <a:prstGeom prst="rect">
                <a:avLst/>
              </a:prstGeom>
            </p:spPr>
          </p:pic>
        </p:grpSp>
        <p:cxnSp>
          <p:nvCxnSpPr>
            <p:cNvPr id="19" name="Straight Connector 18"/>
            <p:cNvCxnSpPr/>
            <p:nvPr/>
          </p:nvCxnSpPr>
          <p:spPr>
            <a:xfrm flipV="1">
              <a:off x="2364259" y="4135395"/>
              <a:ext cx="374100" cy="355503"/>
            </a:xfrm>
            <a:prstGeom prst="line">
              <a:avLst/>
            </a:prstGeom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1007617" y="4119496"/>
              <a:ext cx="374100" cy="355503"/>
            </a:xfrm>
            <a:prstGeom prst="line">
              <a:avLst/>
            </a:prstGeom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058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799" y="178131"/>
            <a:ext cx="2927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Domain Class Diagram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t="-2516" r="-3214" b="-1"/>
          <a:stretch/>
        </p:blipFill>
        <p:spPr>
          <a:xfrm>
            <a:off x="2031615" y="1162051"/>
            <a:ext cx="4588260" cy="516550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7028876" y="3124200"/>
            <a:ext cx="156966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BankGothic Md BT" panose="020B0807020203060204" pitchFamily="34" charset="0"/>
              </a:rPr>
              <a:t>Define the</a:t>
            </a:r>
          </a:p>
          <a:p>
            <a:pPr algn="ctr"/>
            <a:r>
              <a:rPr lang="en-US" sz="3200" b="1" dirty="0" smtClean="0">
                <a:solidFill>
                  <a:schemeClr val="accent2">
                    <a:lumMod val="50000"/>
                  </a:schemeClr>
                </a:solidFill>
              </a:rPr>
              <a:t> Things?</a:t>
            </a:r>
            <a:endParaRPr lang="en-US" sz="32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77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349" y="149556"/>
            <a:ext cx="4153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Class Responsibility Collaborator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779625"/>
              </p:ext>
            </p:extLst>
          </p:nvPr>
        </p:nvGraphicFramePr>
        <p:xfrm>
          <a:off x="1514476" y="1800224"/>
          <a:ext cx="5800723" cy="4381330"/>
        </p:xfrm>
        <a:graphic>
          <a:graphicData uri="http://schemas.openxmlformats.org/drawingml/2006/table">
            <a:tbl>
              <a:tblPr firstRow="1" firstCol="1" bandCol="1"/>
              <a:tblGrid>
                <a:gridCol w="1538239"/>
                <a:gridCol w="1538239"/>
                <a:gridCol w="1538239"/>
                <a:gridCol w="1186006"/>
              </a:tblGrid>
              <a:tr h="15769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Subsystem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143" marR="52143" marT="0" marB="0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Class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143" marR="52143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Responsibility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143" marR="52143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Collaborator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143" marR="52143" marT="0" marB="0">
                    <a:lnL>
                      <a:noFill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</a:tr>
              <a:tr h="31538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Login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143" marR="52143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Account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143" marR="52143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Access Account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143" marR="52143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Client, Clerk, Manager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143" marR="52143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</a:tr>
              <a:tr h="157691">
                <a:tc rowSpan="6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Booking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143" marR="52143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Reservation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143" marR="52143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Make Reservation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143" marR="52143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ReservationLine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143" marR="52143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</a:tr>
              <a:tr h="1576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View Reservation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143" marR="52143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576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Get Reservation Items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143" marR="52143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576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ReservationLine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143" marR="52143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Create Reservation Item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143" marR="52143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Reservation, Vehicle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143" marR="52143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</a:tr>
              <a:tr h="1576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View Reservation Item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143" marR="52143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576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Vehicle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143" marR="52143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View Vehicle Details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143" marR="52143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ReservationLine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143" marR="52143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</a:tr>
              <a:tr h="157691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Cancellation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143" marR="52143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Reservation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143" marR="52143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Cancel Reservation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143" marR="52143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ReservationLine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143" marR="52143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</a:tr>
              <a:tr h="1576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ReservationLine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143" marR="52143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Delete Reservation Item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143" marR="52143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Reservation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143" marR="52143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</a:tr>
              <a:tr h="157691">
                <a:tc rowSpan="6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Checkout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143" marR="52143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Reservation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143" marR="52143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View Reservation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143" marR="52143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ReservationLine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143" marR="52143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</a:tr>
              <a:tr h="1576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Get Reservation Items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143" marR="52143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960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CheckOutIn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143" marR="52143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Checkout Vehicle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143" marR="52143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Reservation, Vehicle, Credit, Debit, CompanyAccess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143" marR="52143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</a:tr>
              <a:tr h="334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Update Checkout Info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143" marR="52143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576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Vehicle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143" marR="52143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Update Checkout Flag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143" marR="52143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CheckOutIn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143" marR="52143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</a:tr>
              <a:tr h="1576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ReservationLine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143" marR="52143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View Reservation Item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143" marR="52143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Reservation, Vehicle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143" marR="52143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</a:tr>
              <a:tr h="157691"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Report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143" marR="52143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CheckOutIn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143" marR="52143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Generate Sale Report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143" marR="52143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143" marR="52143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</a:tr>
              <a:tr h="31538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Reservation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143" marR="52143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Generate Booking Report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143" marR="52143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ReservationLine, Vehicle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143" marR="52143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</a:tr>
              <a:tr h="15769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VehicleReport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143" marR="52143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Generate Accident Report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143" marR="52143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Vehicle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143" marR="52143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</a:tr>
              <a:tr h="31538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Vehicle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143" marR="52143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Generate Vehicle Performance Report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143" marR="52143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ReservationLine, VehicleReport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143" marR="52143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</a:tr>
              <a:tr h="31538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Feedback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143" marR="52143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Generate Feedback Report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143" marR="52143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Reservation, Account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2143" marR="52143" marT="0" marB="0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</a:tr>
            </a:tbl>
          </a:graphicData>
        </a:graphic>
      </p:graphicFrame>
      <p:sp>
        <p:nvSpPr>
          <p:cNvPr id="6" name="Rounded Rectangular Callout 5"/>
          <p:cNvSpPr/>
          <p:nvPr/>
        </p:nvSpPr>
        <p:spPr>
          <a:xfrm>
            <a:off x="133349" y="2066925"/>
            <a:ext cx="1143001" cy="581025"/>
          </a:xfrm>
          <a:prstGeom prst="wedgeRoundRectCallout">
            <a:avLst>
              <a:gd name="adj1" fmla="val 71061"/>
              <a:gd name="adj2" fmla="val 127753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Subsystems</a:t>
            </a:r>
            <a:endParaRPr lang="en-US" sz="1200" b="1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1150722" y="5679217"/>
            <a:ext cx="1143001" cy="581025"/>
          </a:xfrm>
          <a:prstGeom prst="wedgeRoundRectCallout">
            <a:avLst>
              <a:gd name="adj1" fmla="val 112862"/>
              <a:gd name="adj2" fmla="val -87754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Classes</a:t>
            </a:r>
            <a:endParaRPr lang="en-US" sz="1200" b="1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6550625" y="888914"/>
            <a:ext cx="1143001" cy="581025"/>
          </a:xfrm>
          <a:prstGeom prst="wedgeRoundRectCallout">
            <a:avLst>
              <a:gd name="adj1" fmla="val -142994"/>
              <a:gd name="adj2" fmla="val 154692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Methods</a:t>
            </a:r>
          </a:p>
          <a:p>
            <a:pPr algn="ctr"/>
            <a:r>
              <a:rPr lang="en-US" sz="1200" b="1" dirty="0" smtClean="0"/>
              <a:t>CRUD</a:t>
            </a:r>
            <a:endParaRPr lang="en-US" sz="1200" b="1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7693626" y="4451779"/>
            <a:ext cx="1143001" cy="581025"/>
          </a:xfrm>
          <a:prstGeom prst="wedgeRoundRectCallout">
            <a:avLst>
              <a:gd name="adj1" fmla="val -97589"/>
              <a:gd name="adj2" fmla="val -99096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Related Classes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50308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386</TotalTime>
  <Words>624</Words>
  <Application>Microsoft Office PowerPoint</Application>
  <PresentationFormat>On-screen Show (4:3)</PresentationFormat>
  <Paragraphs>188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Agency FB</vt:lpstr>
      <vt:lpstr>Aharoni</vt:lpstr>
      <vt:lpstr>Arial</vt:lpstr>
      <vt:lpstr>BankGothic Lt BT</vt:lpstr>
      <vt:lpstr>BankGothic Md BT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Centennial College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oakbar1</dc:creator>
  <cp:lastModifiedBy>oakbar1</cp:lastModifiedBy>
  <cp:revision>43</cp:revision>
  <dcterms:created xsi:type="dcterms:W3CDTF">2016-12-13T15:33:11Z</dcterms:created>
  <dcterms:modified xsi:type="dcterms:W3CDTF">2016-12-16T16:32:06Z</dcterms:modified>
</cp:coreProperties>
</file>